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3" r:id="rId2"/>
    <p:sldId id="266" r:id="rId3"/>
    <p:sldId id="257" r:id="rId4"/>
    <p:sldId id="258" r:id="rId5"/>
    <p:sldId id="259" r:id="rId6"/>
    <p:sldId id="260" r:id="rId7"/>
    <p:sldId id="268" r:id="rId8"/>
    <p:sldId id="267" r:id="rId9"/>
    <p:sldId id="261" r:id="rId10"/>
    <p:sldId id="262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38469754-EACF-4A45-9E48-9BA6C2329848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5C89D590-A9EA-40BF-A6A8-0419DDA0543E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9754-EACF-4A45-9E48-9BA6C2329848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D590-A9EA-40BF-A6A8-0419DDA05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9754-EACF-4A45-9E48-9BA6C2329848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D590-A9EA-40BF-A6A8-0419DDA05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9754-EACF-4A45-9E48-9BA6C2329848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D590-A9EA-40BF-A6A8-0419DDA05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9754-EACF-4A45-9E48-9BA6C2329848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D590-A9EA-40BF-A6A8-0419DDA05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9754-EACF-4A45-9E48-9BA6C2329848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D590-A9EA-40BF-A6A8-0419DDA0543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9754-EACF-4A45-9E48-9BA6C2329848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D590-A9EA-40BF-A6A8-0419DDA05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9754-EACF-4A45-9E48-9BA6C2329848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D590-A9EA-40BF-A6A8-0419DDA05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9754-EACF-4A45-9E48-9BA6C2329848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D590-A9EA-40BF-A6A8-0419DDA05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9754-EACF-4A45-9E48-9BA6C2329848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D590-A9EA-40BF-A6A8-0419DDA0543E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469754-EACF-4A45-9E48-9BA6C2329848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89D590-A9EA-40BF-A6A8-0419DDA0543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38469754-EACF-4A45-9E48-9BA6C2329848}" type="datetimeFigureOut">
              <a:rPr lang="en-US" smtClean="0"/>
              <a:t>11/18/2014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5C89D590-A9EA-40BF-A6A8-0419DDA0543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s://www.englishclub.com/grammar/verbs-voice_quiz.htm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2323652"/>
            <a:ext cx="7567108" cy="3508977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/ Who is a </a:t>
            </a:r>
            <a: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protagonist </a:t>
            </a: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What / Who is an </a:t>
            </a:r>
            <a: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antagonist</a:t>
            </a: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b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the difference between the two?</a:t>
            </a: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images.clipartpanda.com/magnifying-glass-book-clipart-500px-question_book_magnify2_sv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4343400"/>
            <a:ext cx="2514600" cy="2514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1519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27664"/>
            <a:ext cx="7382434" cy="1143000"/>
          </a:xfrm>
        </p:spPr>
        <p:txBody>
          <a:bodyPr/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Let’s practice!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https://www.englishclub.com/grammar/verbs-voice_quiz.htm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5122" name="Picture 2" descr="http://images.clipartpanda.com/practice-clipart-Exercis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520759"/>
            <a:ext cx="3657600" cy="2317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95194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2766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Together…</a:t>
            </a:r>
            <a:b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5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 Page 106</a:t>
            </a:r>
            <a:endParaRPr lang="en-US" sz="5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25780" indent="-457200">
              <a:buFont typeface="+mj-lt"/>
              <a:buAutoNum type="arabicPeriod"/>
            </a:pPr>
            <a:r>
              <a:rPr lang="en-US" sz="3500" b="1" dirty="0" smtClean="0"/>
              <a:t>Review chart on page 106</a:t>
            </a:r>
            <a:br>
              <a:rPr lang="en-US" sz="3500" b="1" dirty="0" smtClean="0"/>
            </a:br>
            <a:endParaRPr lang="en-US" sz="3500" b="1" dirty="0" smtClean="0"/>
          </a:p>
          <a:p>
            <a:pPr marL="525780" indent="-457200">
              <a:buFont typeface="+mj-lt"/>
              <a:buAutoNum type="arabicPeriod"/>
            </a:pPr>
            <a:r>
              <a:rPr lang="en-US" sz="3500" b="1" dirty="0" smtClean="0"/>
              <a:t>Review story for active and passive voice</a:t>
            </a:r>
            <a:endParaRPr lang="en-US" sz="3500" b="1" dirty="0"/>
          </a:p>
        </p:txBody>
      </p:sp>
    </p:spTree>
    <p:extLst>
      <p:ext uri="{BB962C8B-B14F-4D97-AF65-F5344CB8AC3E}">
        <p14:creationId xmlns:p14="http://schemas.microsoft.com/office/powerpoint/2010/main" val="1528428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024744" cy="1143000"/>
          </a:xfrm>
        </p:spPr>
        <p:txBody>
          <a:bodyPr>
            <a:normAutofit/>
          </a:bodyPr>
          <a:lstStyle/>
          <a:p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own…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153400" cy="5257800"/>
          </a:xfrm>
        </p:spPr>
        <p:txBody>
          <a:bodyPr>
            <a:noAutofit/>
          </a:bodyPr>
          <a:lstStyle/>
          <a:p>
            <a:r>
              <a:rPr lang="en-US" sz="3000" b="1" dirty="0" smtClean="0"/>
              <a:t>How </a:t>
            </a:r>
            <a:r>
              <a:rPr lang="en-US" sz="3000" b="1" dirty="0"/>
              <a:t>does “Harrison Bergeron” convey the </a:t>
            </a:r>
            <a:r>
              <a:rPr lang="en-US" sz="3000" b="1" u="sng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conflict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b="1" dirty="0"/>
              <a:t>between the </a:t>
            </a:r>
            <a:r>
              <a:rPr 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needs or ideals of society </a:t>
            </a:r>
            <a:r>
              <a:rPr lang="en-US" sz="3000" b="1" dirty="0"/>
              <a:t>and the </a:t>
            </a:r>
            <a:r>
              <a:rPr lang="en-US" sz="30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realities of individuals</a:t>
            </a:r>
            <a:r>
              <a:rPr lang="en-US" sz="3000" b="1" dirty="0"/>
              <a:t>? </a:t>
            </a:r>
            <a:endParaRPr lang="en-US" sz="3000" b="1" dirty="0" smtClean="0"/>
          </a:p>
          <a:p>
            <a:r>
              <a:rPr lang="en-US" sz="3000" b="1" u="sng" dirty="0" smtClean="0">
                <a:solidFill>
                  <a:srgbClr val="002060"/>
                </a:solidFill>
              </a:rPr>
              <a:t>Be </a:t>
            </a:r>
            <a:r>
              <a:rPr lang="en-US" sz="3000" b="1" u="sng" dirty="0">
                <a:solidFill>
                  <a:srgbClr val="002060"/>
                </a:solidFill>
              </a:rPr>
              <a:t>sure to: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2500" b="1" i="1" dirty="0" smtClean="0">
                <a:solidFill>
                  <a:srgbClr val="002060"/>
                </a:solidFill>
              </a:rPr>
              <a:t>Provide </a:t>
            </a:r>
            <a:r>
              <a:rPr lang="en-US" sz="2500" b="1" i="1" dirty="0">
                <a:solidFill>
                  <a:srgbClr val="002060"/>
                </a:solidFill>
              </a:rPr>
              <a:t>examples from the </a:t>
            </a:r>
            <a:r>
              <a:rPr lang="en-US" sz="2500" b="1" i="1" dirty="0" smtClean="0">
                <a:solidFill>
                  <a:srgbClr val="002060"/>
                </a:solidFill>
              </a:rPr>
              <a:t>text </a:t>
            </a:r>
            <a:r>
              <a:rPr lang="en-US" sz="2500" b="1" i="1" dirty="0">
                <a:solidFill>
                  <a:srgbClr val="002060"/>
                </a:solidFill>
              </a:rPr>
              <a:t>and use at least one direct quotation to support your ideas.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2500" b="1" i="1" dirty="0" smtClean="0">
                <a:solidFill>
                  <a:srgbClr val="002060"/>
                </a:solidFill>
              </a:rPr>
              <a:t>Include </a:t>
            </a:r>
            <a:r>
              <a:rPr lang="en-US" sz="2500" b="1" i="1" dirty="0">
                <a:solidFill>
                  <a:srgbClr val="002060"/>
                </a:solidFill>
              </a:rPr>
              <a:t>a reference to utopia and dystopia.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2500" b="1" i="1" dirty="0" smtClean="0">
                <a:solidFill>
                  <a:srgbClr val="002060"/>
                </a:solidFill>
              </a:rPr>
              <a:t>Use </a:t>
            </a:r>
            <a:r>
              <a:rPr lang="en-US" sz="2500" b="1" i="1" dirty="0">
                <a:solidFill>
                  <a:srgbClr val="002060"/>
                </a:solidFill>
              </a:rPr>
              <a:t>active voice unless you choose passive voice for a certain effect.</a:t>
            </a:r>
          </a:p>
        </p:txBody>
      </p:sp>
    </p:spTree>
    <p:extLst>
      <p:ext uri="{BB962C8B-B14F-4D97-AF65-F5344CB8AC3E}">
        <p14:creationId xmlns:p14="http://schemas.microsoft.com/office/powerpoint/2010/main" val="2754899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027664"/>
            <a:ext cx="8153400" cy="1143000"/>
          </a:xfrm>
        </p:spPr>
        <p:txBody>
          <a:bodyPr>
            <a:no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http://images.clipartpanda.com/independent-clipart-rk8_girl1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590800"/>
            <a:ext cx="2971800" cy="2802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bainbridgeclass.com/rk8_boy1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639291"/>
            <a:ext cx="2819400" cy="26587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92015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Passive and Active Voice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8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4885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4994429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Writers use </a:t>
            </a:r>
            <a:r>
              <a:rPr lang="en-US" sz="4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 and passive voice to convey certain effects</a:t>
            </a:r>
            <a:r>
              <a:rPr lang="en-US" sz="4000" b="1" dirty="0" smtClean="0"/>
              <a:t>. </a:t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r>
              <a:rPr lang="en-US" sz="4000" b="1" dirty="0" smtClean="0"/>
              <a:t/>
            </a:r>
            <a:br>
              <a:rPr lang="en-US" sz="4000" b="1" dirty="0" smtClean="0"/>
            </a:br>
            <a:endParaRPr lang="en-US" sz="4000" b="1" dirty="0" smtClean="0"/>
          </a:p>
          <a:p>
            <a:r>
              <a:rPr lang="en-US" sz="4000" b="1" dirty="0" smtClean="0"/>
              <a:t>You should understand and use these voices correctly and deliberately.</a:t>
            </a:r>
            <a:endParaRPr lang="en-US" sz="4000" b="1" dirty="0"/>
          </a:p>
        </p:txBody>
      </p:sp>
      <p:pic>
        <p:nvPicPr>
          <p:cNvPr id="8194" name="Picture 2" descr="http://www.clipartbest.com/cliparts/9ip/eBb/9ipeBbd7T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09800"/>
            <a:ext cx="3200400" cy="23825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1.bp.blogspot.com/-C3lzoyLk4J8/T_YJSmSDD1I/AAAAAAAACXg/gke8K5xzjPI/s1600/pencil_color4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3132296"/>
            <a:ext cx="3886200" cy="9825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628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728" y="228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 Voice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371600"/>
            <a:ext cx="8153400" cy="3508977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Use </a:t>
            </a:r>
            <a:r>
              <a:rPr lang="en-US" sz="3000" b="1" u="sng" dirty="0" smtClean="0"/>
              <a:t>active voice</a:t>
            </a:r>
            <a:r>
              <a:rPr lang="en-US" sz="3000" b="1" dirty="0" smtClean="0"/>
              <a:t> to put the </a:t>
            </a:r>
            <a:r>
              <a:rPr 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emphasis on who or what is performing the action</a:t>
            </a:r>
            <a:r>
              <a:rPr lang="en-US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b="1" dirty="0" smtClean="0"/>
              <a:t>of the verb rather than on the verb itself</a:t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i="1" u="sng" dirty="0" smtClean="0"/>
              <a:t>Example:</a:t>
            </a:r>
            <a:r>
              <a:rPr lang="en-US" sz="3000" b="1" i="1" dirty="0" smtClean="0">
                <a:solidFill>
                  <a:srgbClr val="FF9933"/>
                </a:solidFill>
              </a:rPr>
              <a:t> Harrison removed his handicaps</a:t>
            </a:r>
            <a:endParaRPr lang="en-US" sz="3000" b="1" i="1" dirty="0">
              <a:solidFill>
                <a:srgbClr val="FF9933"/>
              </a:solidFill>
            </a:endParaRPr>
          </a:p>
        </p:txBody>
      </p:sp>
      <p:pic>
        <p:nvPicPr>
          <p:cNvPr id="1026" name="Picture 2" descr="https://m1.behance.net/rendition/modules/74255883/disp/a25710fe79f7157a63e7179e696cc52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4038600"/>
            <a:ext cx="3200400" cy="2336800"/>
          </a:xfrm>
          <a:prstGeom prst="rect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s://collegewriting71.wikispaces.com/file/view/Harison_Bergeron_Ballerinas_by_tonybuirocks.jpg/309196574/560x337/Harison_Bergeron_Ballerinas_by_tonybuirock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4267200"/>
            <a:ext cx="3429000" cy="2063524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7644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286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Passive Voice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3508977"/>
          </a:xfrm>
        </p:spPr>
        <p:txBody>
          <a:bodyPr>
            <a:normAutofit/>
          </a:bodyPr>
          <a:lstStyle/>
          <a:p>
            <a:r>
              <a:rPr lang="en-US" sz="3000" b="1" dirty="0" smtClean="0"/>
              <a:t>The passive voice </a:t>
            </a:r>
            <a:r>
              <a:rPr 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contains some form of “be”</a:t>
            </a:r>
            <a:r>
              <a:rPr lang="en-US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(is, was, were, was being, has been, etc.) </a:t>
            </a:r>
            <a:r>
              <a:rPr lang="en-US" sz="3000" b="1" dirty="0" smtClean="0"/>
              <a:t>plus a </a:t>
            </a:r>
            <a:r>
              <a:rPr 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past participle </a:t>
            </a:r>
            <a:r>
              <a:rPr lang="en-US" sz="3000" b="1" dirty="0" smtClean="0"/>
              <a:t>of the verb. </a:t>
            </a:r>
            <a:br>
              <a:rPr lang="en-US" sz="3000" b="1" dirty="0" smtClean="0"/>
            </a:br>
            <a:endParaRPr lang="en-US" sz="3000" b="1" dirty="0" smtClean="0"/>
          </a:p>
          <a:p>
            <a:r>
              <a:rPr lang="en-US" sz="3000" b="1" i="1" u="sng" dirty="0" smtClean="0"/>
              <a:t>Example:</a:t>
            </a:r>
            <a:r>
              <a:rPr lang="en-US" sz="3000" b="1" i="1" dirty="0" smtClean="0"/>
              <a:t> </a:t>
            </a:r>
            <a:r>
              <a:rPr lang="en-US" sz="3000" b="1" i="1" dirty="0" smtClean="0">
                <a:solidFill>
                  <a:srgbClr val="FF9933"/>
                </a:solidFill>
              </a:rPr>
              <a:t>The handicaps were removed by Harrison.</a:t>
            </a:r>
            <a:endParaRPr lang="en-US" sz="3000" b="1" i="1" dirty="0">
              <a:solidFill>
                <a:srgbClr val="FF9933"/>
              </a:solidFill>
            </a:endParaRPr>
          </a:p>
        </p:txBody>
      </p:sp>
      <p:pic>
        <p:nvPicPr>
          <p:cNvPr id="2050" name="Picture 2" descr="https://p.gr-assets.com/max_square/fill/books/1323130675/101761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4163291"/>
            <a:ext cx="2209799" cy="2209800"/>
          </a:xfrm>
          <a:prstGeom prst="rect">
            <a:avLst/>
          </a:prstGeom>
          <a:noFill/>
          <a:ln w="57150">
            <a:solidFill>
              <a:schemeClr val="bg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0" name="Picture 2" descr="http://v028o.popscreen.com/Nzg5ODI4NDM0_o_2081-trailer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 bwMode="auto">
          <a:xfrm>
            <a:off x="2158455" y="4495799"/>
            <a:ext cx="2167829" cy="1842655"/>
          </a:xfrm>
          <a:prstGeom prst="rect">
            <a:avLst/>
          </a:prstGeom>
          <a:noFill/>
          <a:ln w="57150">
            <a:solidFill>
              <a:srgbClr val="C0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4045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153400" cy="1143000"/>
          </a:xfrm>
        </p:spPr>
        <p:txBody>
          <a:bodyPr/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 vs. Passive Structure</a:t>
            </a:r>
            <a:endParaRPr lang="en-US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447800"/>
            <a:ext cx="8153400" cy="3276600"/>
          </a:xfrm>
        </p:spPr>
        <p:txBody>
          <a:bodyPr>
            <a:noAutofit/>
          </a:bodyPr>
          <a:lstStyle/>
          <a:p>
            <a:r>
              <a:rPr lang="en-US" sz="3500" b="1" u="sng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ACTIVE:</a:t>
            </a:r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Doer </a:t>
            </a:r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Verb  Receiver </a:t>
            </a:r>
          </a:p>
          <a:p>
            <a:pPr lvl="1"/>
            <a:r>
              <a:rPr lang="en-US" sz="2800" b="1" i="1" dirty="0" smtClean="0">
                <a:sym typeface="Wingdings" pitchFamily="2" charset="2"/>
              </a:rPr>
              <a:t>You stole the cookie from the cookie jar</a:t>
            </a:r>
            <a:br>
              <a:rPr lang="en-US" sz="2800" b="1" i="1" dirty="0" smtClean="0">
                <a:sym typeface="Wingdings" pitchFamily="2" charset="2"/>
              </a:rPr>
            </a:br>
            <a:endParaRPr lang="en-US" sz="2800" b="1" i="1" dirty="0" smtClean="0">
              <a:sym typeface="Wingdings" pitchFamily="2" charset="2"/>
            </a:endParaRPr>
          </a:p>
          <a:p>
            <a:r>
              <a:rPr lang="en-US" sz="3500" b="1" u="sng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PASSIVE:</a:t>
            </a:r>
            <a:r>
              <a:rPr lang="en-US" sz="3500" b="1" dirty="0" smtClean="0">
                <a:solidFill>
                  <a:srgbClr val="FF99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 Receiver  Verb  Doer</a:t>
            </a:r>
          </a:p>
          <a:p>
            <a:pPr lvl="1"/>
            <a:r>
              <a:rPr lang="en-US" sz="2800" b="1" i="1" dirty="0" smtClean="0">
                <a:sym typeface="Wingdings" pitchFamily="2" charset="2"/>
              </a:rPr>
              <a:t>The cookie was stolen from the cookie jar</a:t>
            </a:r>
            <a:endParaRPr lang="en-US" sz="2800" b="1" i="1" dirty="0"/>
          </a:p>
        </p:txBody>
      </p:sp>
      <p:pic>
        <p:nvPicPr>
          <p:cNvPr id="4102" name="Picture 6" descr="http://foodwallpaper.info/wp-content/uploads/2014/09/plate-of-cookies-clipar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4" t="5720" r="12364"/>
          <a:stretch/>
        </p:blipFill>
        <p:spPr bwMode="auto">
          <a:xfrm>
            <a:off x="2743200" y="4190999"/>
            <a:ext cx="2677320" cy="2238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images.clipartpanda.com/cookie-clip-art-eiMKnMRin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0520" y="4272968"/>
            <a:ext cx="3204991" cy="20744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states.phillipmartin.info/pennsylvania/pennsylvania_cookie.gi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190999"/>
            <a:ext cx="2286000" cy="2362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5177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Notice a Difference?</a:t>
            </a:r>
            <a:endParaRPr lang="en-US" sz="5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englishprojectoxford.files.wordpress.com/2014/04/active-vs-passive-voi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05000"/>
            <a:ext cx="8229600" cy="3869357"/>
          </a:xfrm>
          <a:prstGeom prst="rect">
            <a:avLst/>
          </a:prstGeom>
          <a:noFill/>
          <a:ln w="76200"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7957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3508977"/>
          </a:xfrm>
        </p:spPr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3000" b="1" dirty="0" smtClean="0">
                <a:solidFill>
                  <a:srgbClr val="C00000"/>
                </a:solidFill>
              </a:rPr>
              <a:t>**</a:t>
            </a:r>
            <a:r>
              <a:rPr lang="en-US" sz="3000" b="1" u="sng" dirty="0" smtClean="0">
                <a:solidFill>
                  <a:srgbClr val="C00000"/>
                </a:solidFill>
              </a:rPr>
              <a:t>Do not mix active and passive constructions in the same sentence</a:t>
            </a:r>
            <a:r>
              <a:rPr lang="en-US" sz="3000" b="1" dirty="0" smtClean="0">
                <a:solidFill>
                  <a:srgbClr val="C00000"/>
                </a:solidFill>
              </a:rPr>
              <a:t>** </a:t>
            </a:r>
          </a:p>
          <a:p>
            <a:pPr lvl="1"/>
            <a:r>
              <a:rPr lang="en-US" b="1" dirty="0" smtClean="0"/>
              <a:t>“</a:t>
            </a:r>
            <a:r>
              <a:rPr lang="en-US" sz="2400" b="1" dirty="0" smtClean="0"/>
              <a:t>The Handicapper General approved the new handicaps, and a new amendment </a:t>
            </a:r>
            <a:r>
              <a:rPr lang="en-US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added</a:t>
            </a:r>
            <a:r>
              <a:rPr lang="en-US" sz="2400" b="1" dirty="0" smtClean="0"/>
              <a:t>. </a:t>
            </a:r>
            <a:br>
              <a:rPr lang="en-US" sz="2400" b="1" dirty="0" smtClean="0"/>
            </a:br>
            <a:endParaRPr lang="en-US" sz="2400" b="1" dirty="0" smtClean="0"/>
          </a:p>
          <a:p>
            <a:r>
              <a:rPr lang="en-US" b="1" dirty="0" smtClean="0"/>
              <a:t>Should be Recast as: </a:t>
            </a:r>
          </a:p>
          <a:p>
            <a:pPr lvl="1"/>
            <a:r>
              <a:rPr lang="en-US" sz="2400" b="1" dirty="0" smtClean="0"/>
              <a:t>“The Handicapper General approved the new handicaps and </a:t>
            </a:r>
            <a:r>
              <a:rPr lang="en-US" sz="24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added</a:t>
            </a:r>
            <a:r>
              <a:rPr lang="en-US" sz="2400" b="1" dirty="0" smtClean="0"/>
              <a:t> the new amendment</a:t>
            </a:r>
            <a:r>
              <a:rPr lang="en-US" b="1" dirty="0" smtClean="0"/>
              <a:t>.”</a:t>
            </a:r>
          </a:p>
          <a:p>
            <a:endParaRPr lang="en-US" dirty="0"/>
          </a:p>
        </p:txBody>
      </p:sp>
      <p:pic>
        <p:nvPicPr>
          <p:cNvPr id="3074" name="Picture 2" descr="http://tx.english-ch.com/teacher/jocelyn/passive-vs-active-voice2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4267200"/>
            <a:ext cx="2867243" cy="2251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97619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Elemental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1750</TotalTime>
  <Words>233</Words>
  <Application>Microsoft Office PowerPoint</Application>
  <PresentationFormat>On-screen Show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Do Now!</vt:lpstr>
      <vt:lpstr>Independent Reading</vt:lpstr>
      <vt:lpstr>Passive and Active Voice</vt:lpstr>
      <vt:lpstr>PowerPoint Presentation</vt:lpstr>
      <vt:lpstr>Active Voice</vt:lpstr>
      <vt:lpstr>Passive Voice</vt:lpstr>
      <vt:lpstr>Active vs. Passive Structure</vt:lpstr>
      <vt:lpstr>Notice a Difference?</vt:lpstr>
      <vt:lpstr>PowerPoint Presentation</vt:lpstr>
      <vt:lpstr>Let’s practice!</vt:lpstr>
      <vt:lpstr>Together… Springboard Page 106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Passive and Active Voice</dc:title>
  <dc:creator>Goodine, Lindsey</dc:creator>
  <cp:lastModifiedBy>Shettle, Meghan</cp:lastModifiedBy>
  <cp:revision>12</cp:revision>
  <cp:lastPrinted>2014-11-18T14:41:39Z</cp:lastPrinted>
  <dcterms:created xsi:type="dcterms:W3CDTF">2014-11-09T17:31:25Z</dcterms:created>
  <dcterms:modified xsi:type="dcterms:W3CDTF">2014-11-18T16:39:15Z</dcterms:modified>
</cp:coreProperties>
</file>